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C176ED-76BF-4E5B-A5B7-6DC33714C57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C176ED-76BF-4E5B-A5B7-6DC33714C57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C176ED-76BF-4E5B-A5B7-6DC33714C57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C176ED-76BF-4E5B-A5B7-6DC33714C57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C176ED-76BF-4E5B-A5B7-6DC33714C57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C176ED-76BF-4E5B-A5B7-6DC33714C572}"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C176ED-76BF-4E5B-A5B7-6DC33714C572}"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C176ED-76BF-4E5B-A5B7-6DC33714C572}"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176ED-76BF-4E5B-A5B7-6DC33714C572}"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C176ED-76BF-4E5B-A5B7-6DC33714C572}"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C176ED-76BF-4E5B-A5B7-6DC33714C572}"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25B46-8E87-4186-BA95-11A56CF9C43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176ED-76BF-4E5B-A5B7-6DC33714C572}" type="datetimeFigureOut">
              <a:rPr lang="en-US" smtClean="0"/>
              <a:pPr/>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25B46-8E87-4186-BA95-11A56CF9C43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jantieau@hpsk12.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hjhamericanstudies.weebl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sz="5400" b="1" dirty="0" smtClean="0">
                <a:latin typeface="Arial Rounded MT Bold" pitchFamily="34" charset="0"/>
              </a:rPr>
              <a:t>Welcome to American Studies!</a:t>
            </a:r>
            <a:endParaRPr lang="en-US" sz="5400" b="1" dirty="0">
              <a:latin typeface="Arial Rounded MT Bold" pitchFamily="34" charset="0"/>
            </a:endParaRPr>
          </a:p>
        </p:txBody>
      </p:sp>
      <p:sp>
        <p:nvSpPr>
          <p:cNvPr id="3" name="Subtitle 2"/>
          <p:cNvSpPr>
            <a:spLocks noGrp="1"/>
          </p:cNvSpPr>
          <p:nvPr>
            <p:ph type="subTitle" idx="1"/>
          </p:nvPr>
        </p:nvSpPr>
        <p:spPr>
          <a:xfrm>
            <a:off x="4724400" y="4419600"/>
            <a:ext cx="3276600" cy="1600200"/>
          </a:xfrm>
        </p:spPr>
        <p:txBody>
          <a:bodyPr>
            <a:normAutofit/>
          </a:bodyPr>
          <a:lstStyle/>
          <a:p>
            <a:r>
              <a:rPr lang="en-US" sz="2000" dirty="0" smtClean="0">
                <a:latin typeface="Arial" pitchFamily="34" charset="0"/>
                <a:cs typeface="Arial" pitchFamily="34" charset="0"/>
              </a:rPr>
              <a:t>Jean Antieau</a:t>
            </a:r>
          </a:p>
          <a:p>
            <a:r>
              <a:rPr lang="en-US" sz="2000" dirty="0" smtClean="0">
                <a:latin typeface="Arial" pitchFamily="34" charset="0"/>
                <a:cs typeface="Arial" pitchFamily="34" charset="0"/>
              </a:rPr>
              <a:t>694-7117 ext. 7668</a:t>
            </a:r>
          </a:p>
          <a:p>
            <a:r>
              <a:rPr lang="en-US" sz="2000" dirty="0" smtClean="0">
                <a:latin typeface="Arial" pitchFamily="34" charset="0"/>
                <a:cs typeface="Arial" pitchFamily="34" charset="0"/>
              </a:rPr>
              <a:t>jantieau@hpsk12.net</a:t>
            </a:r>
          </a:p>
          <a:p>
            <a:r>
              <a:rPr lang="en-US" sz="2000" dirty="0" smtClean="0">
                <a:latin typeface="Arial" pitchFamily="34" charset="0"/>
                <a:cs typeface="Arial" pitchFamily="34" charset="0"/>
              </a:rPr>
              <a:t>6</a:t>
            </a:r>
            <a:r>
              <a:rPr lang="en-US" sz="2000" baseline="30000" dirty="0" smtClean="0">
                <a:latin typeface="Arial" pitchFamily="34" charset="0"/>
                <a:cs typeface="Arial" pitchFamily="34" charset="0"/>
              </a:rPr>
              <a:t>th</a:t>
            </a:r>
            <a:r>
              <a:rPr lang="en-US" sz="2000" dirty="0" smtClean="0">
                <a:latin typeface="Arial" pitchFamily="34" charset="0"/>
                <a:cs typeface="Arial" pitchFamily="34" charset="0"/>
              </a:rPr>
              <a:t>  Hour Planning</a:t>
            </a:r>
            <a:endParaRPr lang="en-US" sz="2000" dirty="0">
              <a:latin typeface="Arial" pitchFamily="34" charset="0"/>
              <a:cs typeface="Arial" pitchFamily="34" charset="0"/>
            </a:endParaRPr>
          </a:p>
        </p:txBody>
      </p:sp>
      <p:pic>
        <p:nvPicPr>
          <p:cNvPr id="11266" name="Picture 2" descr="http://www.crazywebsite.com/Pg-Free-Clipart-Graphics/Images_US_Independence_Day_Fourth_of_July/Printable_American_Flag_Clipart-01LG.jpg"/>
          <p:cNvPicPr>
            <a:picLocks noChangeAspect="1" noChangeArrowheads="1"/>
          </p:cNvPicPr>
          <p:nvPr/>
        </p:nvPicPr>
        <p:blipFill>
          <a:blip r:embed="rId2" cstate="print"/>
          <a:srcRect/>
          <a:stretch>
            <a:fillRect/>
          </a:stretch>
        </p:blipFill>
        <p:spPr bwMode="auto">
          <a:xfrm>
            <a:off x="0" y="3886200"/>
            <a:ext cx="3886200" cy="2971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a:t>
            </a:r>
            <a:endParaRPr lang="en-US" dirty="0"/>
          </a:p>
        </p:txBody>
      </p:sp>
      <p:sp>
        <p:nvSpPr>
          <p:cNvPr id="3" name="Content Placeholder 2"/>
          <p:cNvSpPr>
            <a:spLocks noGrp="1"/>
          </p:cNvSpPr>
          <p:nvPr>
            <p:ph idx="1"/>
          </p:nvPr>
        </p:nvSpPr>
        <p:spPr/>
        <p:txBody>
          <a:bodyPr/>
          <a:lstStyle/>
          <a:p>
            <a:pPr marL="0" indent="0">
              <a:buNone/>
            </a:pPr>
            <a:endParaRPr lang="en-US" baseline="30000" dirty="0" smtClean="0"/>
          </a:p>
          <a:p>
            <a:pPr marL="0" indent="0">
              <a:buNone/>
            </a:pPr>
            <a:endParaRPr lang="en-US" dirty="0" smtClean="0"/>
          </a:p>
          <a:p>
            <a:r>
              <a:rPr lang="en-US" dirty="0" smtClean="0"/>
              <a:t>Please update your email address in Family Access (Skyward) so that you can receive class messages from </a:t>
            </a:r>
            <a:r>
              <a:rPr lang="en-US" smtClean="0"/>
              <a:t>all teachers.</a:t>
            </a:r>
            <a:endParaRPr lang="en-US" dirty="0"/>
          </a:p>
        </p:txBody>
      </p:sp>
    </p:spTree>
    <p:extLst>
      <p:ext uri="{BB962C8B-B14F-4D97-AF65-F5344CB8AC3E}">
        <p14:creationId xmlns:p14="http://schemas.microsoft.com/office/powerpoint/2010/main" val="3165188770"/>
      </p:ext>
    </p:extLst>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American Studies: US History 1754-1877</a:t>
            </a:r>
            <a:endParaRPr lang="en-US" dirty="0"/>
          </a:p>
        </p:txBody>
      </p:sp>
      <p:sp>
        <p:nvSpPr>
          <p:cNvPr id="3" name="Content Placeholder 2"/>
          <p:cNvSpPr>
            <a:spLocks noGrp="1"/>
          </p:cNvSpPr>
          <p:nvPr>
            <p:ph idx="1"/>
          </p:nvPr>
        </p:nvSpPr>
        <p:spPr>
          <a:xfrm>
            <a:off x="457200" y="762000"/>
            <a:ext cx="8229600" cy="5943600"/>
          </a:xfrm>
        </p:spPr>
        <p:txBody>
          <a:bodyPr>
            <a:normAutofit/>
          </a:bodyPr>
          <a:lstStyle/>
          <a:p>
            <a:r>
              <a:rPr lang="en-US" dirty="0" smtClean="0"/>
              <a:t>Unit </a:t>
            </a:r>
            <a:r>
              <a:rPr lang="en-US" dirty="0" smtClean="0"/>
              <a:t>One: Discontent and Revolution</a:t>
            </a:r>
          </a:p>
          <a:p>
            <a:r>
              <a:rPr lang="en-US" dirty="0" smtClean="0"/>
              <a:t>Unit Two: The Constitution in a New Nation</a:t>
            </a:r>
          </a:p>
          <a:p>
            <a:r>
              <a:rPr lang="en-US" dirty="0" smtClean="0"/>
              <a:t>Unit Three: The Bill of Rights and the American Legal </a:t>
            </a:r>
            <a:r>
              <a:rPr lang="en-US" dirty="0" smtClean="0"/>
              <a:t>System</a:t>
            </a:r>
          </a:p>
          <a:p>
            <a:r>
              <a:rPr lang="en-US" dirty="0" smtClean="0"/>
              <a:t>Unit Four: World Governments</a:t>
            </a:r>
          </a:p>
          <a:p>
            <a:pPr marL="0" indent="0">
              <a:buNone/>
            </a:pPr>
            <a:r>
              <a:rPr lang="en-US" dirty="0"/>
              <a:t>	</a:t>
            </a:r>
            <a:r>
              <a:rPr lang="en-US" dirty="0" smtClean="0">
                <a:solidFill>
                  <a:srgbClr val="FFC000"/>
                </a:solidFill>
              </a:rPr>
              <a:t>SEMESTER 1 EXAM (Cumulative)</a:t>
            </a:r>
            <a:endParaRPr lang="en-US" dirty="0" smtClean="0">
              <a:solidFill>
                <a:srgbClr val="FFC000"/>
              </a:solidFill>
            </a:endParaRPr>
          </a:p>
          <a:p>
            <a:r>
              <a:rPr lang="en-US" dirty="0" smtClean="0"/>
              <a:t>Unit </a:t>
            </a:r>
            <a:r>
              <a:rPr lang="en-US" dirty="0" smtClean="0"/>
              <a:t>Five</a:t>
            </a:r>
            <a:r>
              <a:rPr lang="en-US" dirty="0" smtClean="0"/>
              <a:t>: </a:t>
            </a:r>
            <a:r>
              <a:rPr lang="en-US" dirty="0" smtClean="0"/>
              <a:t>Manifest Destiny</a:t>
            </a:r>
          </a:p>
          <a:p>
            <a:r>
              <a:rPr lang="en-US" dirty="0" smtClean="0"/>
              <a:t>Unit </a:t>
            </a:r>
            <a:r>
              <a:rPr lang="en-US" dirty="0" smtClean="0"/>
              <a:t>Six</a:t>
            </a:r>
            <a:r>
              <a:rPr lang="en-US" dirty="0" smtClean="0"/>
              <a:t>: </a:t>
            </a:r>
            <a:r>
              <a:rPr lang="en-US" dirty="0" smtClean="0"/>
              <a:t>The Civil War &amp; Reconstruction</a:t>
            </a:r>
          </a:p>
          <a:p>
            <a:r>
              <a:rPr lang="en-US" dirty="0" smtClean="0"/>
              <a:t>Unit </a:t>
            </a:r>
            <a:r>
              <a:rPr lang="en-US" dirty="0" smtClean="0"/>
              <a:t>Seven: </a:t>
            </a:r>
            <a:r>
              <a:rPr lang="en-US" dirty="0" smtClean="0"/>
              <a:t>Consumer </a:t>
            </a:r>
            <a:r>
              <a:rPr lang="en-US" dirty="0" smtClean="0"/>
              <a:t>Economics</a:t>
            </a:r>
          </a:p>
          <a:p>
            <a:pPr marL="0" indent="0">
              <a:buNone/>
            </a:pPr>
            <a:r>
              <a:rPr lang="en-US" dirty="0"/>
              <a:t>	</a:t>
            </a:r>
            <a:r>
              <a:rPr lang="en-US" dirty="0" smtClean="0">
                <a:solidFill>
                  <a:srgbClr val="FFC000"/>
                </a:solidFill>
              </a:rPr>
              <a:t>SEMESTER 2 EXAM (Cumulative)</a:t>
            </a:r>
            <a:endParaRPr lang="en-US" dirty="0" smtClean="0">
              <a:solidFill>
                <a:srgbClr val="FFC000"/>
              </a:solidFill>
            </a:endParaRP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General Overview </a:t>
            </a:r>
            <a:endParaRPr lang="en-US" dirty="0"/>
          </a:p>
        </p:txBody>
      </p:sp>
      <p:sp>
        <p:nvSpPr>
          <p:cNvPr id="3" name="Content Placeholder 2"/>
          <p:cNvSpPr>
            <a:spLocks noGrp="1"/>
          </p:cNvSpPr>
          <p:nvPr>
            <p:ph idx="1"/>
          </p:nvPr>
        </p:nvSpPr>
        <p:spPr>
          <a:xfrm>
            <a:off x="457200" y="1219200"/>
            <a:ext cx="8229600" cy="5638800"/>
          </a:xfrm>
        </p:spPr>
        <p:txBody>
          <a:bodyPr/>
          <a:lstStyle/>
          <a:p>
            <a:r>
              <a:rPr lang="en-US" dirty="0" smtClean="0"/>
              <a:t>Textbook: </a:t>
            </a:r>
            <a:r>
              <a:rPr lang="en-US" u="sng" dirty="0" smtClean="0"/>
              <a:t>Call to Freedom </a:t>
            </a:r>
            <a:r>
              <a:rPr lang="en-US" dirty="0" smtClean="0"/>
              <a:t>will be stored in the classroom.  Students may check out a copy if needed.</a:t>
            </a:r>
          </a:p>
          <a:p>
            <a:r>
              <a:rPr lang="en-US" dirty="0" smtClean="0"/>
              <a:t>Novels: </a:t>
            </a:r>
            <a:r>
              <a:rPr lang="en-US" u="sng" dirty="0" smtClean="0"/>
              <a:t>My Brother Sam is Dead </a:t>
            </a:r>
            <a:r>
              <a:rPr lang="en-US" dirty="0" smtClean="0"/>
              <a:t>&amp; </a:t>
            </a:r>
            <a:r>
              <a:rPr lang="en-US" u="sng" dirty="0" smtClean="0"/>
              <a:t>Iron</a:t>
            </a:r>
            <a:r>
              <a:rPr lang="en-US" dirty="0" smtClean="0"/>
              <a:t> </a:t>
            </a:r>
            <a:r>
              <a:rPr lang="en-US" u="sng" dirty="0" smtClean="0"/>
              <a:t>Thunder </a:t>
            </a:r>
            <a:endParaRPr lang="en-US" dirty="0" smtClean="0"/>
          </a:p>
          <a:p>
            <a:r>
              <a:rPr lang="en-US" dirty="0" smtClean="0"/>
              <a:t>Project-Based Curriculum: Students are presented with information (readings, video clips and notes) and must create a “product” to demonstrate their </a:t>
            </a:r>
            <a:r>
              <a:rPr lang="en-US" dirty="0" smtClean="0"/>
              <a:t>learning regularly.</a:t>
            </a:r>
            <a:endParaRPr lang="en-US" dirty="0" smtClean="0"/>
          </a:p>
          <a:p>
            <a:r>
              <a:rPr lang="en-US" dirty="0" smtClean="0"/>
              <a:t>History Alive!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Policies &amp; Procedures</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u="sng" dirty="0" smtClean="0"/>
              <a:t>Make-up Work</a:t>
            </a:r>
            <a:r>
              <a:rPr lang="en-US" dirty="0" smtClean="0"/>
              <a:t>: Students are to check my assignment box for missing work when returning from an absence.  Students should check with me for specific due dates.</a:t>
            </a:r>
          </a:p>
          <a:p>
            <a:r>
              <a:rPr lang="en-US" u="sng" dirty="0" smtClean="0"/>
              <a:t>Late Work</a:t>
            </a:r>
            <a:r>
              <a:rPr lang="en-US" dirty="0" smtClean="0"/>
              <a:t>: Students who do not complete work by the due date will not receive full credit.  All missing work must be turned in by the end of the unit to receive credit.</a:t>
            </a:r>
          </a:p>
          <a:p>
            <a:r>
              <a:rPr lang="en-US" u="sng" dirty="0" smtClean="0"/>
              <a:t>Extra Credit</a:t>
            </a:r>
            <a:r>
              <a:rPr lang="en-US" dirty="0" smtClean="0"/>
              <a:t>: Points will be offered on most projects for exceptional and additional work.</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Grades</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t>Grades are available on Family Access.  Please check on Friday or Monday.</a:t>
            </a:r>
          </a:p>
          <a:p>
            <a:r>
              <a:rPr lang="en-US" dirty="0" smtClean="0"/>
              <a:t>Students are graded on a percentage basis.</a:t>
            </a:r>
          </a:p>
          <a:p>
            <a:pPr>
              <a:buNone/>
            </a:pPr>
            <a:r>
              <a:rPr lang="en-US" dirty="0"/>
              <a:t>	</a:t>
            </a:r>
            <a:r>
              <a:rPr lang="en-US" dirty="0" smtClean="0"/>
              <a:t>Tests		30%  ( 1 per unit)</a:t>
            </a:r>
          </a:p>
          <a:p>
            <a:pPr>
              <a:buNone/>
            </a:pPr>
            <a:r>
              <a:rPr lang="en-US" dirty="0"/>
              <a:t>	</a:t>
            </a:r>
            <a:r>
              <a:rPr lang="en-US" dirty="0" smtClean="0"/>
              <a:t>Projects		30%	</a:t>
            </a:r>
          </a:p>
          <a:p>
            <a:pPr>
              <a:buNone/>
            </a:pPr>
            <a:r>
              <a:rPr lang="en-US" dirty="0"/>
              <a:t>	</a:t>
            </a:r>
            <a:r>
              <a:rPr lang="en-US" dirty="0" smtClean="0"/>
              <a:t>Quizzes		20%	(3-4 per unit)</a:t>
            </a:r>
          </a:p>
          <a:p>
            <a:pPr>
              <a:buNone/>
            </a:pPr>
            <a:r>
              <a:rPr lang="en-US" dirty="0"/>
              <a:t>	</a:t>
            </a:r>
            <a:r>
              <a:rPr lang="en-US" dirty="0" smtClean="0"/>
              <a:t>Daily Work	15%	(includes Binders)</a:t>
            </a:r>
          </a:p>
          <a:p>
            <a:pPr>
              <a:buNone/>
            </a:pPr>
            <a:r>
              <a:rPr lang="en-US" dirty="0"/>
              <a:t>	</a:t>
            </a:r>
            <a:r>
              <a:rPr lang="en-US" dirty="0" smtClean="0"/>
              <a:t>Participation	</a:t>
            </a:r>
            <a:r>
              <a:rPr lang="en-US" dirty="0"/>
              <a:t>5</a:t>
            </a:r>
            <a:r>
              <a:rPr lang="en-US" dirty="0" smtClean="0"/>
              <a:t>%</a:t>
            </a:r>
          </a:p>
          <a:p>
            <a:pPr>
              <a:buNone/>
            </a:pPr>
            <a:endParaRPr lang="en-US" sz="1600" dirty="0" smtClean="0"/>
          </a:p>
          <a:p>
            <a:pPr>
              <a:buNone/>
            </a:pPr>
            <a:endParaRPr lang="en-US" sz="1700" dirty="0"/>
          </a:p>
          <a:p>
            <a:pPr>
              <a:buNone/>
            </a:pPr>
            <a:r>
              <a:rPr lang="en-US" dirty="0" smtClean="0"/>
              <a:t>District Assessments	20% of semester  grade</a:t>
            </a:r>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a:bodyPr>
          <a:lstStyle/>
          <a:p>
            <a:r>
              <a:rPr lang="en-US" dirty="0" smtClean="0"/>
              <a:t>Test/Quiz Re-takes: </a:t>
            </a:r>
          </a:p>
          <a:p>
            <a:pPr marL="0" indent="0">
              <a:buNone/>
            </a:pPr>
            <a:r>
              <a:rPr lang="en-US" dirty="0"/>
              <a:t>	</a:t>
            </a:r>
            <a:r>
              <a:rPr lang="en-US" dirty="0" smtClean="0"/>
              <a:t>Students may re-take quizzes if they 	receive a </a:t>
            </a:r>
            <a:r>
              <a:rPr lang="en-US" dirty="0" smtClean="0"/>
              <a:t>79</a:t>
            </a:r>
            <a:r>
              <a:rPr lang="en-US" dirty="0" smtClean="0"/>
              <a:t>% or less.  Quizzes must be 	made up within 1 week after school or 	during Intervention.</a:t>
            </a:r>
          </a:p>
          <a:p>
            <a:pPr marL="0" indent="0">
              <a:buNone/>
            </a:pPr>
            <a:r>
              <a:rPr lang="en-US" dirty="0" smtClean="0"/>
              <a:t>	Re-takes are not available on Unit Tests 	unless the </a:t>
            </a:r>
            <a:r>
              <a:rPr lang="en-US" u="sng" dirty="0" smtClean="0"/>
              <a:t>overall</a:t>
            </a:r>
            <a:r>
              <a:rPr lang="en-US" dirty="0" smtClean="0"/>
              <a:t> student results indicate a 	need for re-teaching.</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Communication</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EMAIL: </a:t>
            </a:r>
            <a:r>
              <a:rPr lang="en-US" dirty="0" smtClean="0">
                <a:hlinkClick r:id="rId2"/>
              </a:rPr>
              <a:t>jantieau@hpsk12.net</a:t>
            </a:r>
            <a:endParaRPr lang="en-US" dirty="0"/>
          </a:p>
          <a:p>
            <a:r>
              <a:rPr lang="en-US" dirty="0" smtClean="0"/>
              <a:t>Family Access: check weekly for grades in all classes</a:t>
            </a:r>
          </a:p>
          <a:p>
            <a:r>
              <a:rPr lang="en-US" dirty="0" smtClean="0"/>
              <a:t>Message Center: emails sent to families about curriculum, reminders or general information</a:t>
            </a:r>
          </a:p>
          <a:p>
            <a:r>
              <a:rPr lang="en-US" dirty="0" smtClean="0"/>
              <a:t>Parent-Teacher Conferences</a:t>
            </a:r>
          </a:p>
          <a:p>
            <a:r>
              <a:rPr lang="en-US" dirty="0" smtClean="0"/>
              <a:t>Agenda: Feel free to write notes to me and I will respond.  </a:t>
            </a:r>
          </a:p>
          <a:p>
            <a:r>
              <a:rPr lang="en-US" dirty="0" smtClean="0"/>
              <a:t>Telephone: 694-7117 ext. 7668</a:t>
            </a:r>
          </a:p>
          <a:p>
            <a:endParaRPr lang="en-US" dirty="0" smtClean="0"/>
          </a:p>
          <a:p>
            <a:endParaRPr lang="en-US" dirty="0"/>
          </a:p>
          <a:p>
            <a:pPr>
              <a:buNone/>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pPr marL="0" indent="0">
              <a:buNone/>
            </a:pPr>
            <a:r>
              <a:rPr lang="en-US" dirty="0" smtClean="0"/>
              <a:t>***Class Website: </a:t>
            </a:r>
            <a:r>
              <a:rPr lang="en-US" dirty="0" smtClean="0">
                <a:hlinkClick r:id="rId2"/>
              </a:rPr>
              <a:t>http://hjhamericanstudies.weebly.com</a:t>
            </a:r>
            <a:endParaRPr lang="en-US" dirty="0" smtClean="0"/>
          </a:p>
          <a:p>
            <a:pPr marL="0" indent="0">
              <a:buNone/>
            </a:pPr>
            <a:r>
              <a:rPr lang="en-US" dirty="0"/>
              <a:t> </a:t>
            </a:r>
            <a:r>
              <a:rPr lang="en-US" dirty="0" smtClean="0"/>
              <a:t>Check for weekly agenda, due dates and assignment downloads as well as study materials.</a:t>
            </a:r>
          </a:p>
          <a:p>
            <a:pPr marL="0" indent="0">
              <a:buNone/>
            </a:pPr>
            <a:r>
              <a:rPr lang="en-US" dirty="0" smtClean="0"/>
              <a:t>***Remind App: sign up for text messages/email reminders about upcoming projects and quizzes/tests</a:t>
            </a:r>
            <a:endParaRPr lang="en-US" dirty="0"/>
          </a:p>
        </p:txBody>
      </p:sp>
    </p:spTree>
    <p:extLst>
      <p:ext uri="{BB962C8B-B14F-4D97-AF65-F5344CB8AC3E}">
        <p14:creationId xmlns:p14="http://schemas.microsoft.com/office/powerpoint/2010/main" val="984554013"/>
      </p:ext>
    </p:extLst>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Current/Upcoming Projects</a:t>
            </a:r>
            <a:endParaRPr lang="en-US" dirty="0"/>
          </a:p>
        </p:txBody>
      </p:sp>
      <p:sp>
        <p:nvSpPr>
          <p:cNvPr id="3" name="Content Placeholder 2"/>
          <p:cNvSpPr>
            <a:spLocks noGrp="1"/>
          </p:cNvSpPr>
          <p:nvPr>
            <p:ph idx="1"/>
          </p:nvPr>
        </p:nvSpPr>
        <p:spPr/>
        <p:txBody>
          <a:bodyPr/>
          <a:lstStyle/>
          <a:p>
            <a:pPr marL="0" indent="0">
              <a:buNone/>
            </a:pPr>
            <a:endParaRPr lang="en-US" baseline="30000" dirty="0" smtClean="0"/>
          </a:p>
          <a:p>
            <a:pPr marL="0" indent="0">
              <a:buNone/>
            </a:pPr>
            <a:endParaRPr lang="en-US" dirty="0" smtClean="0"/>
          </a:p>
          <a:p>
            <a:r>
              <a:rPr lang="en-US" dirty="0" smtClean="0"/>
              <a:t>Life in the Colonies </a:t>
            </a:r>
            <a:r>
              <a:rPr lang="en-US" dirty="0" smtClean="0"/>
              <a:t>Brochure – Due Friday, Sept 12</a:t>
            </a:r>
            <a:endParaRPr lang="en-US" dirty="0"/>
          </a:p>
        </p:txBody>
      </p:sp>
    </p:spTree>
    <p:extLst>
      <p:ext uri="{BB962C8B-B14F-4D97-AF65-F5344CB8AC3E}">
        <p14:creationId xmlns:p14="http://schemas.microsoft.com/office/powerpoint/2010/main" val="1904357805"/>
      </p:ext>
    </p:extLst>
  </p:cSld>
  <p:clrMapOvr>
    <a:masterClrMapping/>
  </p:clrMapOvr>
  <mc:AlternateContent xmlns:mc="http://schemas.openxmlformats.org/markup-compatibility/2006">
    <mc:Choice xmlns:p14="http://schemas.microsoft.com/office/powerpoint/2010/main" Requires="p14">
      <p:transition spd="slow" p14:dur="1500" advClick="0" advTm="15000">
        <p:fade/>
      </p:transition>
    </mc:Choice>
    <mc:Fallback>
      <p:transition spd="slow" advClick="0" advTm="15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356</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to American Studies!</vt:lpstr>
      <vt:lpstr>American Studies: US History 1754-1877</vt:lpstr>
      <vt:lpstr>General Overview </vt:lpstr>
      <vt:lpstr>Policies &amp; Procedures</vt:lpstr>
      <vt:lpstr>Grades</vt:lpstr>
      <vt:lpstr>Grading</vt:lpstr>
      <vt:lpstr>Communication</vt:lpstr>
      <vt:lpstr>Communication</vt:lpstr>
      <vt:lpstr>Current/Upcoming Projects</vt:lpstr>
      <vt:lpstr>Attention!!</vt:lpstr>
    </vt:vector>
  </TitlesOfParts>
  <Company>Holt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American Studies!</dc:title>
  <dc:creator>jantieau</dc:creator>
  <cp:lastModifiedBy>Jean Antieau</cp:lastModifiedBy>
  <cp:revision>22</cp:revision>
  <dcterms:created xsi:type="dcterms:W3CDTF">2011-09-13T13:02:41Z</dcterms:created>
  <dcterms:modified xsi:type="dcterms:W3CDTF">2014-09-09T16:45:22Z</dcterms:modified>
</cp:coreProperties>
</file>